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72" r:id="rId3"/>
    <p:sldId id="283" r:id="rId4"/>
    <p:sldId id="275" r:id="rId5"/>
    <p:sldId id="276" r:id="rId6"/>
    <p:sldId id="280" r:id="rId7"/>
    <p:sldId id="281" r:id="rId8"/>
    <p:sldId id="282" r:id="rId9"/>
    <p:sldId id="284" r:id="rId10"/>
    <p:sldId id="285" r:id="rId11"/>
    <p:sldId id="286" r:id="rId12"/>
    <p:sldId id="287" r:id="rId13"/>
    <p:sldId id="288" r:id="rId14"/>
    <p:sldId id="289" r:id="rId15"/>
    <p:sldId id="290" r:id="rId16"/>
    <p:sldId id="274" r:id="rId17"/>
  </p:sldIdLst>
  <p:sldSz cx="9144000" cy="5143500" type="screen16x9"/>
  <p:notesSz cx="6858000" cy="9144000"/>
  <p:embeddedFontLst>
    <p:embeddedFont>
      <p:font typeface="Arial Rounded MT Bold" panose="020F0704030504030204" pitchFamily="34" charset="0"/>
      <p:regular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3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A9CDD-04B9-4B3C-8110-6EC2372B8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C2E995F-AF8C-4BA9-BC03-72225A7AB33D}">
      <dgm:prSet phldrT="[Texto]"/>
      <dgm:spPr>
        <a:xfrm>
          <a:off x="1603362" y="241"/>
          <a:ext cx="1241450" cy="3357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dirty="0">
              <a:solidFill>
                <a:sysClr val="window" lastClr="FFFFFF"/>
              </a:solidFill>
              <a:latin typeface="Calibri" panose="020F0502020204030204"/>
              <a:ea typeface="+mn-ea"/>
              <a:cs typeface="+mn-cs"/>
            </a:rPr>
            <a:t>Head</a:t>
          </a:r>
        </a:p>
        <a:p>
          <a:pPr algn="ctr">
            <a:buNone/>
          </a:pPr>
          <a:r>
            <a:rPr lang="es-ES" dirty="0">
              <a:solidFill>
                <a:sysClr val="window" lastClr="FFFFFF"/>
              </a:solidFill>
              <a:latin typeface="Calibri" panose="020F0502020204030204"/>
              <a:ea typeface="+mn-ea"/>
              <a:cs typeface="+mn-cs"/>
            </a:rPr>
            <a:t>Master </a:t>
          </a:r>
          <a:r>
            <a:rPr lang="es-ES" dirty="0" err="1">
              <a:solidFill>
                <a:sysClr val="window" lastClr="FFFFFF"/>
              </a:solidFill>
              <a:latin typeface="Calibri" panose="020F0502020204030204"/>
              <a:ea typeface="+mn-ea"/>
              <a:cs typeface="+mn-cs"/>
            </a:rPr>
            <a:t>Craftsman</a:t>
          </a:r>
          <a:endParaRPr lang="es-ES" dirty="0">
            <a:solidFill>
              <a:sysClr val="window" lastClr="FFFFFF"/>
            </a:solidFill>
            <a:latin typeface="Calibri" panose="020F0502020204030204"/>
            <a:ea typeface="+mn-ea"/>
            <a:cs typeface="+mn-cs"/>
          </a:endParaRPr>
        </a:p>
      </dgm:t>
    </dgm:pt>
    <dgm:pt modelId="{C2907239-48FE-498F-8A80-2FEF44E7FB8F}" type="parTrans" cxnId="{108AA769-6252-41BA-AB47-679A3E348D16}">
      <dgm:prSet/>
      <dgm:spPr/>
      <dgm:t>
        <a:bodyPr/>
        <a:lstStyle/>
        <a:p>
          <a:pPr algn="ctr"/>
          <a:endParaRPr lang="es-ES"/>
        </a:p>
      </dgm:t>
    </dgm:pt>
    <dgm:pt modelId="{D304392B-5E25-4A8D-8731-137D3409B322}" type="sibTrans" cxnId="{108AA769-6252-41BA-AB47-679A3E348D16}">
      <dgm:prSet/>
      <dgm:spPr/>
      <dgm:t>
        <a:bodyPr/>
        <a:lstStyle/>
        <a:p>
          <a:pPr algn="ctr"/>
          <a:endParaRPr lang="es-ES"/>
        </a:p>
      </dgm:t>
    </dgm:pt>
    <dgm:pt modelId="{486A45EE-68ED-4D6F-BC56-A7AA9B024A23}" type="asst">
      <dgm:prSet phldrT="[Texto]"/>
      <dgm:spPr>
        <a:xfrm>
          <a:off x="982027" y="491936"/>
          <a:ext cx="11640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Accounting and billing clerk</a:t>
          </a:r>
        </a:p>
      </dgm:t>
    </dgm:pt>
    <dgm:pt modelId="{79B0B092-4D01-406D-80F6-6E3117553321}" type="parTrans" cxnId="{C2522750-0AB3-41C9-918B-C1B59097C542}">
      <dgm:prSet/>
      <dgm:spPr>
        <a:xfrm>
          <a:off x="2100400" y="336002"/>
          <a:ext cx="91440" cy="341567"/>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73AF1118-FD24-44D5-BC27-113C66C1AF5E}" type="sibTrans" cxnId="{C2522750-0AB3-41C9-918B-C1B59097C542}">
      <dgm:prSet/>
      <dgm:spPr/>
      <dgm:t>
        <a:bodyPr/>
        <a:lstStyle/>
        <a:p>
          <a:pPr algn="ctr"/>
          <a:endParaRPr lang="es-ES"/>
        </a:p>
      </dgm:t>
    </dgm:pt>
    <dgm:pt modelId="{678E0C91-C899-4D3F-82E3-80AE8A22787F}">
      <dgm:prSet phldrT="[Texto]"/>
      <dgm:spPr>
        <a:xfrm>
          <a:off x="161926" y="1019138"/>
          <a:ext cx="1235272"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Designer </a:t>
          </a:r>
        </a:p>
      </dgm:t>
    </dgm:pt>
    <dgm:pt modelId="{7004F596-210B-4414-BF5E-BA60B91B6677}" type="parTrans" cxnId="{42FC6F7B-2FBA-4DD9-9671-554EF821DA7C}">
      <dgm:prSet/>
      <dgm:spPr>
        <a:xfrm>
          <a:off x="779563" y="336002"/>
          <a:ext cx="1444524" cy="683135"/>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17CDCCE9-7F03-4C4A-856A-9E8886789927}" type="sibTrans" cxnId="{42FC6F7B-2FBA-4DD9-9671-554EF821DA7C}">
      <dgm:prSet/>
      <dgm:spPr/>
      <dgm:t>
        <a:bodyPr/>
        <a:lstStyle/>
        <a:p>
          <a:pPr algn="ctr"/>
          <a:endParaRPr lang="es-ES"/>
        </a:p>
      </dgm:t>
    </dgm:pt>
    <dgm:pt modelId="{F3078078-7B4D-4EF6-AC2A-DF6E4B1BD2E8}">
      <dgm:prSet phldrT="[Texto]"/>
      <dgm:spPr>
        <a:xfrm>
          <a:off x="1553132" y="1019138"/>
          <a:ext cx="1091688"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Craftsman 1</a:t>
          </a:r>
        </a:p>
      </dgm:t>
    </dgm:pt>
    <dgm:pt modelId="{4ED7D3BF-9AAE-4C0A-AAC1-B7878E2CA424}" type="parTrans" cxnId="{917DAC02-2E40-4C57-B4CE-9A57E60CDF3A}">
      <dgm:prSet/>
      <dgm:spPr>
        <a:xfrm>
          <a:off x="2098977" y="336002"/>
          <a:ext cx="125110" cy="683135"/>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629B7C4D-2DC4-4665-B55F-86680713A826}" type="sibTrans" cxnId="{917DAC02-2E40-4C57-B4CE-9A57E60CDF3A}">
      <dgm:prSet/>
      <dgm:spPr/>
      <dgm:t>
        <a:bodyPr/>
        <a:lstStyle/>
        <a:p>
          <a:pPr algn="ctr"/>
          <a:endParaRPr lang="es-ES"/>
        </a:p>
      </dgm:t>
    </dgm:pt>
    <dgm:pt modelId="{09EECCAD-5275-498C-9E0A-3307ECCD37D6}">
      <dgm:prSet phldrT="[Texto]"/>
      <dgm:spPr>
        <a:xfrm>
          <a:off x="2800754" y="1019138"/>
          <a:ext cx="14854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Craftsman 2</a:t>
          </a:r>
        </a:p>
      </dgm:t>
    </dgm:pt>
    <dgm:pt modelId="{6CB46A52-EB94-4616-9C70-8B6F7EA87E9E}" type="parTrans" cxnId="{882E6B3C-77E3-469E-94F1-82FE0977BAE8}">
      <dgm:prSet/>
      <dgm:spPr>
        <a:xfrm>
          <a:off x="2224087" y="336002"/>
          <a:ext cx="1319413" cy="683135"/>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265F2F2C-6DCF-4CDE-A1C7-C0B55CD40160}" type="sibTrans" cxnId="{882E6B3C-77E3-469E-94F1-82FE0977BAE8}">
      <dgm:prSet/>
      <dgm:spPr/>
      <dgm:t>
        <a:bodyPr/>
        <a:lstStyle/>
        <a:p>
          <a:pPr algn="ctr"/>
          <a:endParaRPr lang="es-ES"/>
        </a:p>
      </dgm:t>
    </dgm:pt>
    <dgm:pt modelId="{A89A117A-4819-40E6-AAEC-327404AA1538}" type="pres">
      <dgm:prSet presAssocID="{D5BA9CDD-04B9-4B3C-8110-6EC2372B814D}" presName="hierChild1" presStyleCnt="0">
        <dgm:presLayoutVars>
          <dgm:orgChart val="1"/>
          <dgm:chPref val="1"/>
          <dgm:dir/>
          <dgm:animOne val="branch"/>
          <dgm:animLvl val="lvl"/>
          <dgm:resizeHandles/>
        </dgm:presLayoutVars>
      </dgm:prSet>
      <dgm:spPr/>
    </dgm:pt>
    <dgm:pt modelId="{1C335BF1-9EAD-4605-8BE8-FF77B97F6849}" type="pres">
      <dgm:prSet presAssocID="{EC2E995F-AF8C-4BA9-BC03-72225A7AB33D}" presName="hierRoot1" presStyleCnt="0">
        <dgm:presLayoutVars>
          <dgm:hierBranch val="init"/>
        </dgm:presLayoutVars>
      </dgm:prSet>
      <dgm:spPr/>
    </dgm:pt>
    <dgm:pt modelId="{59563E07-5A93-462F-A423-BA93822083EF}" type="pres">
      <dgm:prSet presAssocID="{EC2E995F-AF8C-4BA9-BC03-72225A7AB33D}" presName="rootComposite1" presStyleCnt="0"/>
      <dgm:spPr/>
    </dgm:pt>
    <dgm:pt modelId="{A2548766-23CA-40B5-96CF-4EEF56A0E757}" type="pres">
      <dgm:prSet presAssocID="{EC2E995F-AF8C-4BA9-BC03-72225A7AB33D}" presName="rootText1" presStyleLbl="node0" presStyleIdx="0" presStyleCnt="1" custScaleX="167190" custScaleY="90436">
        <dgm:presLayoutVars>
          <dgm:chPref val="3"/>
        </dgm:presLayoutVars>
      </dgm:prSet>
      <dgm:spPr/>
    </dgm:pt>
    <dgm:pt modelId="{92C649CD-E297-45CE-B5FE-C34414C2F0DE}" type="pres">
      <dgm:prSet presAssocID="{EC2E995F-AF8C-4BA9-BC03-72225A7AB33D}" presName="rootConnector1" presStyleLbl="node1" presStyleIdx="0" presStyleCnt="0"/>
      <dgm:spPr/>
    </dgm:pt>
    <dgm:pt modelId="{46657326-747F-4A83-86AF-4EDFEE3D64CA}" type="pres">
      <dgm:prSet presAssocID="{EC2E995F-AF8C-4BA9-BC03-72225A7AB33D}" presName="hierChild2" presStyleCnt="0"/>
      <dgm:spPr/>
    </dgm:pt>
    <dgm:pt modelId="{0D54C913-A0D4-4B73-BB09-4BA6A0E6AAE1}" type="pres">
      <dgm:prSet presAssocID="{7004F596-210B-4414-BF5E-BA60B91B6677}" presName="Name37" presStyleLbl="parChTrans1D2" presStyleIdx="0" presStyleCnt="4"/>
      <dgm:spPr/>
    </dgm:pt>
    <dgm:pt modelId="{A0592940-BBC9-49F3-BDB0-3DEDC369958C}" type="pres">
      <dgm:prSet presAssocID="{678E0C91-C899-4D3F-82E3-80AE8A22787F}" presName="hierRoot2" presStyleCnt="0">
        <dgm:presLayoutVars>
          <dgm:hierBranch val="init"/>
        </dgm:presLayoutVars>
      </dgm:prSet>
      <dgm:spPr/>
    </dgm:pt>
    <dgm:pt modelId="{B3FEA395-6D3A-434B-B562-71CC00EA326E}" type="pres">
      <dgm:prSet presAssocID="{678E0C91-C899-4D3F-82E3-80AE8A22787F}" presName="rootComposite" presStyleCnt="0"/>
      <dgm:spPr/>
    </dgm:pt>
    <dgm:pt modelId="{675BB6B6-D495-412A-8D2D-452D9F21D3B7}" type="pres">
      <dgm:prSet presAssocID="{678E0C91-C899-4D3F-82E3-80AE8A22787F}" presName="rootText" presStyleLbl="node2" presStyleIdx="0" presStyleCnt="3" custScaleX="166358">
        <dgm:presLayoutVars>
          <dgm:chPref val="3"/>
        </dgm:presLayoutVars>
      </dgm:prSet>
      <dgm:spPr/>
    </dgm:pt>
    <dgm:pt modelId="{CA60CD42-37E6-4D8A-94DB-E483B8E8ABFA}" type="pres">
      <dgm:prSet presAssocID="{678E0C91-C899-4D3F-82E3-80AE8A22787F}" presName="rootConnector" presStyleLbl="node2" presStyleIdx="0" presStyleCnt="3"/>
      <dgm:spPr/>
    </dgm:pt>
    <dgm:pt modelId="{EF97FEC6-D256-469B-B9A1-9195F07D847B}" type="pres">
      <dgm:prSet presAssocID="{678E0C91-C899-4D3F-82E3-80AE8A22787F}" presName="hierChild4" presStyleCnt="0"/>
      <dgm:spPr/>
    </dgm:pt>
    <dgm:pt modelId="{C231AFF3-EF5A-4D4F-9C4B-7A1A5B3B6AF2}" type="pres">
      <dgm:prSet presAssocID="{678E0C91-C899-4D3F-82E3-80AE8A22787F}" presName="hierChild5" presStyleCnt="0"/>
      <dgm:spPr/>
    </dgm:pt>
    <dgm:pt modelId="{50873A6B-929C-4FD8-80D3-0DC6986AB362}" type="pres">
      <dgm:prSet presAssocID="{4ED7D3BF-9AAE-4C0A-AAC1-B7878E2CA424}" presName="Name37" presStyleLbl="parChTrans1D2" presStyleIdx="1" presStyleCnt="4"/>
      <dgm:spPr/>
    </dgm:pt>
    <dgm:pt modelId="{874EFAC7-910D-4BC9-ADD2-6FBCA96CF8FB}" type="pres">
      <dgm:prSet presAssocID="{F3078078-7B4D-4EF6-AC2A-DF6E4B1BD2E8}" presName="hierRoot2" presStyleCnt="0">
        <dgm:presLayoutVars>
          <dgm:hierBranch val="init"/>
        </dgm:presLayoutVars>
      </dgm:prSet>
      <dgm:spPr/>
    </dgm:pt>
    <dgm:pt modelId="{D3F3400A-57C8-43EE-8072-F1473961F5CA}" type="pres">
      <dgm:prSet presAssocID="{F3078078-7B4D-4EF6-AC2A-DF6E4B1BD2E8}" presName="rootComposite" presStyleCnt="0"/>
      <dgm:spPr/>
    </dgm:pt>
    <dgm:pt modelId="{C1B8E74E-B575-49D4-B541-602561EE9B33}" type="pres">
      <dgm:prSet presAssocID="{F3078078-7B4D-4EF6-AC2A-DF6E4B1BD2E8}" presName="rootText" presStyleLbl="node2" presStyleIdx="1" presStyleCnt="3" custScaleX="147021">
        <dgm:presLayoutVars>
          <dgm:chPref val="3"/>
        </dgm:presLayoutVars>
      </dgm:prSet>
      <dgm:spPr/>
    </dgm:pt>
    <dgm:pt modelId="{8A4ECFFC-84ED-4D2F-95B0-78C94C20832E}" type="pres">
      <dgm:prSet presAssocID="{F3078078-7B4D-4EF6-AC2A-DF6E4B1BD2E8}" presName="rootConnector" presStyleLbl="node2" presStyleIdx="1" presStyleCnt="3"/>
      <dgm:spPr/>
    </dgm:pt>
    <dgm:pt modelId="{45AAD590-9720-4840-8CFA-B42BD47FE0D8}" type="pres">
      <dgm:prSet presAssocID="{F3078078-7B4D-4EF6-AC2A-DF6E4B1BD2E8}" presName="hierChild4" presStyleCnt="0"/>
      <dgm:spPr/>
    </dgm:pt>
    <dgm:pt modelId="{34F76FDD-A960-44D9-8225-DE88B0E53A45}" type="pres">
      <dgm:prSet presAssocID="{F3078078-7B4D-4EF6-AC2A-DF6E4B1BD2E8}" presName="hierChild5" presStyleCnt="0"/>
      <dgm:spPr/>
    </dgm:pt>
    <dgm:pt modelId="{999B5C84-AF93-4512-BAF8-B78A19BF50EF}" type="pres">
      <dgm:prSet presAssocID="{6CB46A52-EB94-4616-9C70-8B6F7EA87E9E}" presName="Name37" presStyleLbl="parChTrans1D2" presStyleIdx="2" presStyleCnt="4"/>
      <dgm:spPr/>
    </dgm:pt>
    <dgm:pt modelId="{1A76D76E-467A-482F-8B99-4681814E30BD}" type="pres">
      <dgm:prSet presAssocID="{09EECCAD-5275-498C-9E0A-3307ECCD37D6}" presName="hierRoot2" presStyleCnt="0">
        <dgm:presLayoutVars>
          <dgm:hierBranch val="init"/>
        </dgm:presLayoutVars>
      </dgm:prSet>
      <dgm:spPr/>
    </dgm:pt>
    <dgm:pt modelId="{8C490EB1-13FE-490B-9AD1-F5720D2F8953}" type="pres">
      <dgm:prSet presAssocID="{09EECCAD-5275-498C-9E0A-3307ECCD37D6}" presName="rootComposite" presStyleCnt="0"/>
      <dgm:spPr/>
    </dgm:pt>
    <dgm:pt modelId="{AA84D6D7-1560-402D-A514-FDA8C331B0D5}" type="pres">
      <dgm:prSet presAssocID="{09EECCAD-5275-498C-9E0A-3307ECCD37D6}" presName="rootText" presStyleLbl="node2" presStyleIdx="2" presStyleCnt="3" custScaleX="200056">
        <dgm:presLayoutVars>
          <dgm:chPref val="3"/>
        </dgm:presLayoutVars>
      </dgm:prSet>
      <dgm:spPr/>
    </dgm:pt>
    <dgm:pt modelId="{C07077C5-C285-4695-B682-9C27D9CBA8C4}" type="pres">
      <dgm:prSet presAssocID="{09EECCAD-5275-498C-9E0A-3307ECCD37D6}" presName="rootConnector" presStyleLbl="node2" presStyleIdx="2" presStyleCnt="3"/>
      <dgm:spPr/>
    </dgm:pt>
    <dgm:pt modelId="{929C7647-0211-45CB-AC32-858B9B104588}" type="pres">
      <dgm:prSet presAssocID="{09EECCAD-5275-498C-9E0A-3307ECCD37D6}" presName="hierChild4" presStyleCnt="0"/>
      <dgm:spPr/>
    </dgm:pt>
    <dgm:pt modelId="{86733A92-9754-4D64-8AFD-C05F97EEA5B7}" type="pres">
      <dgm:prSet presAssocID="{09EECCAD-5275-498C-9E0A-3307ECCD37D6}" presName="hierChild5" presStyleCnt="0"/>
      <dgm:spPr/>
    </dgm:pt>
    <dgm:pt modelId="{2FF353B6-8EF1-4256-9275-95C55B7D8B76}" type="pres">
      <dgm:prSet presAssocID="{EC2E995F-AF8C-4BA9-BC03-72225A7AB33D}" presName="hierChild3" presStyleCnt="0"/>
      <dgm:spPr/>
    </dgm:pt>
    <dgm:pt modelId="{E4326DBB-D498-494E-A486-CFF1F4E28EDA}" type="pres">
      <dgm:prSet presAssocID="{79B0B092-4D01-406D-80F6-6E3117553321}" presName="Name111" presStyleLbl="parChTrans1D2" presStyleIdx="3" presStyleCnt="4"/>
      <dgm:spPr/>
    </dgm:pt>
    <dgm:pt modelId="{C2254EA1-F5D5-4411-B653-7FCE9C2E58B7}" type="pres">
      <dgm:prSet presAssocID="{486A45EE-68ED-4D6F-BC56-A7AA9B024A23}" presName="hierRoot3" presStyleCnt="0">
        <dgm:presLayoutVars>
          <dgm:hierBranch val="init"/>
        </dgm:presLayoutVars>
      </dgm:prSet>
      <dgm:spPr/>
    </dgm:pt>
    <dgm:pt modelId="{4E6A6482-FF57-40B4-B8FA-FA77000D489E}" type="pres">
      <dgm:prSet presAssocID="{486A45EE-68ED-4D6F-BC56-A7AA9B024A23}" presName="rootComposite3" presStyleCnt="0"/>
      <dgm:spPr/>
    </dgm:pt>
    <dgm:pt modelId="{9E3A2353-A609-498F-90B8-66A9C8D5DE34}" type="pres">
      <dgm:prSet presAssocID="{486A45EE-68ED-4D6F-BC56-A7AA9B024A23}" presName="rootText3" presStyleLbl="asst1" presStyleIdx="0" presStyleCnt="1" custScaleX="156772">
        <dgm:presLayoutVars>
          <dgm:chPref val="3"/>
        </dgm:presLayoutVars>
      </dgm:prSet>
      <dgm:spPr/>
    </dgm:pt>
    <dgm:pt modelId="{25B8E097-56EE-4CC8-8171-C7BEA637D5BE}" type="pres">
      <dgm:prSet presAssocID="{486A45EE-68ED-4D6F-BC56-A7AA9B024A23}" presName="rootConnector3" presStyleLbl="asst1" presStyleIdx="0" presStyleCnt="1"/>
      <dgm:spPr/>
    </dgm:pt>
    <dgm:pt modelId="{73C0C9BE-7376-4A2F-BB37-2C69C5A7C164}" type="pres">
      <dgm:prSet presAssocID="{486A45EE-68ED-4D6F-BC56-A7AA9B024A23}" presName="hierChild6" presStyleCnt="0"/>
      <dgm:spPr/>
    </dgm:pt>
    <dgm:pt modelId="{C13409BD-68BF-49DB-AEF0-C3D8443CA688}" type="pres">
      <dgm:prSet presAssocID="{486A45EE-68ED-4D6F-BC56-A7AA9B024A23}" presName="hierChild7" presStyleCnt="0"/>
      <dgm:spPr/>
    </dgm:pt>
  </dgm:ptLst>
  <dgm:cxnLst>
    <dgm:cxn modelId="{917DAC02-2E40-4C57-B4CE-9A57E60CDF3A}" srcId="{EC2E995F-AF8C-4BA9-BC03-72225A7AB33D}" destId="{F3078078-7B4D-4EF6-AC2A-DF6E4B1BD2E8}" srcOrd="2" destOrd="0" parTransId="{4ED7D3BF-9AAE-4C0A-AAC1-B7878E2CA424}" sibTransId="{629B7C4D-2DC4-4665-B55F-86680713A826}"/>
    <dgm:cxn modelId="{82DFD324-5CD2-4A1E-8DD5-AFB997C5417A}" type="presOf" srcId="{7004F596-210B-4414-BF5E-BA60B91B6677}" destId="{0D54C913-A0D4-4B73-BB09-4BA6A0E6AAE1}" srcOrd="0" destOrd="0" presId="urn:microsoft.com/office/officeart/2005/8/layout/orgChart1"/>
    <dgm:cxn modelId="{435EE33A-B020-47B5-A38D-03D3B941493D}" type="presOf" srcId="{678E0C91-C899-4D3F-82E3-80AE8A22787F}" destId="{675BB6B6-D495-412A-8D2D-452D9F21D3B7}" srcOrd="0" destOrd="0" presId="urn:microsoft.com/office/officeart/2005/8/layout/orgChart1"/>
    <dgm:cxn modelId="{882E6B3C-77E3-469E-94F1-82FE0977BAE8}" srcId="{EC2E995F-AF8C-4BA9-BC03-72225A7AB33D}" destId="{09EECCAD-5275-498C-9E0A-3307ECCD37D6}" srcOrd="3" destOrd="0" parTransId="{6CB46A52-EB94-4616-9C70-8B6F7EA87E9E}" sibTransId="{265F2F2C-6DCF-4CDE-A1C7-C0B55CD40160}"/>
    <dgm:cxn modelId="{108AA769-6252-41BA-AB47-679A3E348D16}" srcId="{D5BA9CDD-04B9-4B3C-8110-6EC2372B814D}" destId="{EC2E995F-AF8C-4BA9-BC03-72225A7AB33D}" srcOrd="0" destOrd="0" parTransId="{C2907239-48FE-498F-8A80-2FEF44E7FB8F}" sibTransId="{D304392B-5E25-4A8D-8731-137D3409B322}"/>
    <dgm:cxn modelId="{C2522750-0AB3-41C9-918B-C1B59097C542}" srcId="{EC2E995F-AF8C-4BA9-BC03-72225A7AB33D}" destId="{486A45EE-68ED-4D6F-BC56-A7AA9B024A23}" srcOrd="0" destOrd="0" parTransId="{79B0B092-4D01-406D-80F6-6E3117553321}" sibTransId="{73AF1118-FD24-44D5-BC27-113C66C1AF5E}"/>
    <dgm:cxn modelId="{B9A52752-F936-4B8B-974C-E14108044CA1}" type="presOf" srcId="{486A45EE-68ED-4D6F-BC56-A7AA9B024A23}" destId="{25B8E097-56EE-4CC8-8171-C7BEA637D5BE}" srcOrd="1" destOrd="0" presId="urn:microsoft.com/office/officeart/2005/8/layout/orgChart1"/>
    <dgm:cxn modelId="{42FC6F7B-2FBA-4DD9-9671-554EF821DA7C}" srcId="{EC2E995F-AF8C-4BA9-BC03-72225A7AB33D}" destId="{678E0C91-C899-4D3F-82E3-80AE8A22787F}" srcOrd="1" destOrd="0" parTransId="{7004F596-210B-4414-BF5E-BA60B91B6677}" sibTransId="{17CDCCE9-7F03-4C4A-856A-9E8886789927}"/>
    <dgm:cxn modelId="{4AADF086-6E58-4C11-87F2-9A758CB7F175}" type="presOf" srcId="{79B0B092-4D01-406D-80F6-6E3117553321}" destId="{E4326DBB-D498-494E-A486-CFF1F4E28EDA}" srcOrd="0" destOrd="0" presId="urn:microsoft.com/office/officeart/2005/8/layout/orgChart1"/>
    <dgm:cxn modelId="{2D746D8C-E934-4710-A8DF-2D5D32A3F025}" type="presOf" srcId="{09EECCAD-5275-498C-9E0A-3307ECCD37D6}" destId="{C07077C5-C285-4695-B682-9C27D9CBA8C4}" srcOrd="1" destOrd="0" presId="urn:microsoft.com/office/officeart/2005/8/layout/orgChart1"/>
    <dgm:cxn modelId="{C9572CA3-7A65-4D89-984E-E08E9D396CA3}" type="presOf" srcId="{F3078078-7B4D-4EF6-AC2A-DF6E4B1BD2E8}" destId="{8A4ECFFC-84ED-4D2F-95B0-78C94C20832E}" srcOrd="1" destOrd="0" presId="urn:microsoft.com/office/officeart/2005/8/layout/orgChart1"/>
    <dgm:cxn modelId="{597588B0-E139-4DFE-BC3D-1C7AD83E4D1E}" type="presOf" srcId="{D5BA9CDD-04B9-4B3C-8110-6EC2372B814D}" destId="{A89A117A-4819-40E6-AAEC-327404AA1538}" srcOrd="0" destOrd="0" presId="urn:microsoft.com/office/officeart/2005/8/layout/orgChart1"/>
    <dgm:cxn modelId="{34C218C2-0582-44B3-B8D3-1F8F608E5B0F}" type="presOf" srcId="{678E0C91-C899-4D3F-82E3-80AE8A22787F}" destId="{CA60CD42-37E6-4D8A-94DB-E483B8E8ABFA}" srcOrd="1" destOrd="0" presId="urn:microsoft.com/office/officeart/2005/8/layout/orgChart1"/>
    <dgm:cxn modelId="{E1E6DFD8-8195-42CB-AEE7-6F9889EA7556}" type="presOf" srcId="{4ED7D3BF-9AAE-4C0A-AAC1-B7878E2CA424}" destId="{50873A6B-929C-4FD8-80D3-0DC6986AB362}" srcOrd="0" destOrd="0" presId="urn:microsoft.com/office/officeart/2005/8/layout/orgChart1"/>
    <dgm:cxn modelId="{792A43E4-C546-4DBF-8EB1-4E2F9A2F5D31}" type="presOf" srcId="{486A45EE-68ED-4D6F-BC56-A7AA9B024A23}" destId="{9E3A2353-A609-498F-90B8-66A9C8D5DE34}" srcOrd="0" destOrd="0" presId="urn:microsoft.com/office/officeart/2005/8/layout/orgChart1"/>
    <dgm:cxn modelId="{D910E2E6-32DC-46D4-A2FB-FAEBDEC534ED}" type="presOf" srcId="{EC2E995F-AF8C-4BA9-BC03-72225A7AB33D}" destId="{92C649CD-E297-45CE-B5FE-C34414C2F0DE}" srcOrd="1" destOrd="0" presId="urn:microsoft.com/office/officeart/2005/8/layout/orgChart1"/>
    <dgm:cxn modelId="{FA6644EE-E21A-4E9A-A93A-F2D69B54F302}" type="presOf" srcId="{6CB46A52-EB94-4616-9C70-8B6F7EA87E9E}" destId="{999B5C84-AF93-4512-BAF8-B78A19BF50EF}" srcOrd="0" destOrd="0" presId="urn:microsoft.com/office/officeart/2005/8/layout/orgChart1"/>
    <dgm:cxn modelId="{B7DF5FEF-9DDC-491C-87EC-D8471F24AE0B}" type="presOf" srcId="{09EECCAD-5275-498C-9E0A-3307ECCD37D6}" destId="{AA84D6D7-1560-402D-A514-FDA8C331B0D5}" srcOrd="0" destOrd="0" presId="urn:microsoft.com/office/officeart/2005/8/layout/orgChart1"/>
    <dgm:cxn modelId="{4911ABF2-1DCB-4DC1-AB15-812A1991BD56}" type="presOf" srcId="{EC2E995F-AF8C-4BA9-BC03-72225A7AB33D}" destId="{A2548766-23CA-40B5-96CF-4EEF56A0E757}" srcOrd="0" destOrd="0" presId="urn:microsoft.com/office/officeart/2005/8/layout/orgChart1"/>
    <dgm:cxn modelId="{B8D026F3-8731-4CEC-8AB5-5005CE2701FD}" type="presOf" srcId="{F3078078-7B4D-4EF6-AC2A-DF6E4B1BD2E8}" destId="{C1B8E74E-B575-49D4-B541-602561EE9B33}" srcOrd="0" destOrd="0" presId="urn:microsoft.com/office/officeart/2005/8/layout/orgChart1"/>
    <dgm:cxn modelId="{22568A17-82F2-486C-85B0-5F9C4E269266}" type="presParOf" srcId="{A89A117A-4819-40E6-AAEC-327404AA1538}" destId="{1C335BF1-9EAD-4605-8BE8-FF77B97F6849}" srcOrd="0" destOrd="0" presId="urn:microsoft.com/office/officeart/2005/8/layout/orgChart1"/>
    <dgm:cxn modelId="{7D40E45E-597B-4F7F-9443-68F23BA8FD6A}" type="presParOf" srcId="{1C335BF1-9EAD-4605-8BE8-FF77B97F6849}" destId="{59563E07-5A93-462F-A423-BA93822083EF}" srcOrd="0" destOrd="0" presId="urn:microsoft.com/office/officeart/2005/8/layout/orgChart1"/>
    <dgm:cxn modelId="{B124FF96-356D-4BF7-BD89-C0D872904A9E}" type="presParOf" srcId="{59563E07-5A93-462F-A423-BA93822083EF}" destId="{A2548766-23CA-40B5-96CF-4EEF56A0E757}" srcOrd="0" destOrd="0" presId="urn:microsoft.com/office/officeart/2005/8/layout/orgChart1"/>
    <dgm:cxn modelId="{B4FCE11B-B289-4141-828D-47C38AE2FA48}" type="presParOf" srcId="{59563E07-5A93-462F-A423-BA93822083EF}" destId="{92C649CD-E297-45CE-B5FE-C34414C2F0DE}" srcOrd="1" destOrd="0" presId="urn:microsoft.com/office/officeart/2005/8/layout/orgChart1"/>
    <dgm:cxn modelId="{E7E4DBC3-9D26-43CD-B5F6-D61C012D4D39}" type="presParOf" srcId="{1C335BF1-9EAD-4605-8BE8-FF77B97F6849}" destId="{46657326-747F-4A83-86AF-4EDFEE3D64CA}" srcOrd="1" destOrd="0" presId="urn:microsoft.com/office/officeart/2005/8/layout/orgChart1"/>
    <dgm:cxn modelId="{DFBF7D1E-2A5C-449F-A1F1-B6E5415D9875}" type="presParOf" srcId="{46657326-747F-4A83-86AF-4EDFEE3D64CA}" destId="{0D54C913-A0D4-4B73-BB09-4BA6A0E6AAE1}" srcOrd="0" destOrd="0" presId="urn:microsoft.com/office/officeart/2005/8/layout/orgChart1"/>
    <dgm:cxn modelId="{2205DCE1-F7C6-47AD-BE73-FE53287A92EE}" type="presParOf" srcId="{46657326-747F-4A83-86AF-4EDFEE3D64CA}" destId="{A0592940-BBC9-49F3-BDB0-3DEDC369958C}" srcOrd="1" destOrd="0" presId="urn:microsoft.com/office/officeart/2005/8/layout/orgChart1"/>
    <dgm:cxn modelId="{A3A4B83C-7D7B-4C7A-8A4F-8F4076F915D7}" type="presParOf" srcId="{A0592940-BBC9-49F3-BDB0-3DEDC369958C}" destId="{B3FEA395-6D3A-434B-B562-71CC00EA326E}" srcOrd="0" destOrd="0" presId="urn:microsoft.com/office/officeart/2005/8/layout/orgChart1"/>
    <dgm:cxn modelId="{1AD5D319-8BF7-44BE-AFC6-CDFF671A7D85}" type="presParOf" srcId="{B3FEA395-6D3A-434B-B562-71CC00EA326E}" destId="{675BB6B6-D495-412A-8D2D-452D9F21D3B7}" srcOrd="0" destOrd="0" presId="urn:microsoft.com/office/officeart/2005/8/layout/orgChart1"/>
    <dgm:cxn modelId="{67BD0FFD-A597-478A-AE3C-C971BC5CF7B8}" type="presParOf" srcId="{B3FEA395-6D3A-434B-B562-71CC00EA326E}" destId="{CA60CD42-37E6-4D8A-94DB-E483B8E8ABFA}" srcOrd="1" destOrd="0" presId="urn:microsoft.com/office/officeart/2005/8/layout/orgChart1"/>
    <dgm:cxn modelId="{757E6726-0E27-43BC-B011-B4DF1FC71ED3}" type="presParOf" srcId="{A0592940-BBC9-49F3-BDB0-3DEDC369958C}" destId="{EF97FEC6-D256-469B-B9A1-9195F07D847B}" srcOrd="1" destOrd="0" presId="urn:microsoft.com/office/officeart/2005/8/layout/orgChart1"/>
    <dgm:cxn modelId="{5978CAE6-0BC8-492B-A4E3-B07B3A4666CB}" type="presParOf" srcId="{A0592940-BBC9-49F3-BDB0-3DEDC369958C}" destId="{C231AFF3-EF5A-4D4F-9C4B-7A1A5B3B6AF2}" srcOrd="2" destOrd="0" presId="urn:microsoft.com/office/officeart/2005/8/layout/orgChart1"/>
    <dgm:cxn modelId="{6DCADBEE-79B7-47B8-9770-F36515CB3DB8}" type="presParOf" srcId="{46657326-747F-4A83-86AF-4EDFEE3D64CA}" destId="{50873A6B-929C-4FD8-80D3-0DC6986AB362}" srcOrd="2" destOrd="0" presId="urn:microsoft.com/office/officeart/2005/8/layout/orgChart1"/>
    <dgm:cxn modelId="{701227F2-C8AB-4D88-977A-00E06613B557}" type="presParOf" srcId="{46657326-747F-4A83-86AF-4EDFEE3D64CA}" destId="{874EFAC7-910D-4BC9-ADD2-6FBCA96CF8FB}" srcOrd="3" destOrd="0" presId="urn:microsoft.com/office/officeart/2005/8/layout/orgChart1"/>
    <dgm:cxn modelId="{B3843D20-45CA-4E52-9840-21E0995E8B96}" type="presParOf" srcId="{874EFAC7-910D-4BC9-ADD2-6FBCA96CF8FB}" destId="{D3F3400A-57C8-43EE-8072-F1473961F5CA}" srcOrd="0" destOrd="0" presId="urn:microsoft.com/office/officeart/2005/8/layout/orgChart1"/>
    <dgm:cxn modelId="{E90CE407-7B6E-4E9F-8E1B-8A33B39EB7DC}" type="presParOf" srcId="{D3F3400A-57C8-43EE-8072-F1473961F5CA}" destId="{C1B8E74E-B575-49D4-B541-602561EE9B33}" srcOrd="0" destOrd="0" presId="urn:microsoft.com/office/officeart/2005/8/layout/orgChart1"/>
    <dgm:cxn modelId="{3AA918DC-E784-4586-BC70-0D2EFABF7B6E}" type="presParOf" srcId="{D3F3400A-57C8-43EE-8072-F1473961F5CA}" destId="{8A4ECFFC-84ED-4D2F-95B0-78C94C20832E}" srcOrd="1" destOrd="0" presId="urn:microsoft.com/office/officeart/2005/8/layout/orgChart1"/>
    <dgm:cxn modelId="{50A6E723-7FC2-4B6B-8C98-06A66B6E7BC5}" type="presParOf" srcId="{874EFAC7-910D-4BC9-ADD2-6FBCA96CF8FB}" destId="{45AAD590-9720-4840-8CFA-B42BD47FE0D8}" srcOrd="1" destOrd="0" presId="urn:microsoft.com/office/officeart/2005/8/layout/orgChart1"/>
    <dgm:cxn modelId="{0E0293E2-A93E-4A35-8F50-9C25C2A92322}" type="presParOf" srcId="{874EFAC7-910D-4BC9-ADD2-6FBCA96CF8FB}" destId="{34F76FDD-A960-44D9-8225-DE88B0E53A45}" srcOrd="2" destOrd="0" presId="urn:microsoft.com/office/officeart/2005/8/layout/orgChart1"/>
    <dgm:cxn modelId="{3087DE57-11C6-4E38-9C74-A7E8AF5A0DF7}" type="presParOf" srcId="{46657326-747F-4A83-86AF-4EDFEE3D64CA}" destId="{999B5C84-AF93-4512-BAF8-B78A19BF50EF}" srcOrd="4" destOrd="0" presId="urn:microsoft.com/office/officeart/2005/8/layout/orgChart1"/>
    <dgm:cxn modelId="{3D5881BB-02A1-4DB5-8207-ABDFAB97EE87}" type="presParOf" srcId="{46657326-747F-4A83-86AF-4EDFEE3D64CA}" destId="{1A76D76E-467A-482F-8B99-4681814E30BD}" srcOrd="5" destOrd="0" presId="urn:microsoft.com/office/officeart/2005/8/layout/orgChart1"/>
    <dgm:cxn modelId="{282569D2-3200-42F5-934C-32B1D5D40DA3}" type="presParOf" srcId="{1A76D76E-467A-482F-8B99-4681814E30BD}" destId="{8C490EB1-13FE-490B-9AD1-F5720D2F8953}" srcOrd="0" destOrd="0" presId="urn:microsoft.com/office/officeart/2005/8/layout/orgChart1"/>
    <dgm:cxn modelId="{124FF9BF-95EB-4C24-84A2-6D11FFEC7356}" type="presParOf" srcId="{8C490EB1-13FE-490B-9AD1-F5720D2F8953}" destId="{AA84D6D7-1560-402D-A514-FDA8C331B0D5}" srcOrd="0" destOrd="0" presId="urn:microsoft.com/office/officeart/2005/8/layout/orgChart1"/>
    <dgm:cxn modelId="{203ABEDC-FDB8-45E0-99C1-46068F365C0A}" type="presParOf" srcId="{8C490EB1-13FE-490B-9AD1-F5720D2F8953}" destId="{C07077C5-C285-4695-B682-9C27D9CBA8C4}" srcOrd="1" destOrd="0" presId="urn:microsoft.com/office/officeart/2005/8/layout/orgChart1"/>
    <dgm:cxn modelId="{56DB82E4-7682-4D58-8682-A504F22BC0D4}" type="presParOf" srcId="{1A76D76E-467A-482F-8B99-4681814E30BD}" destId="{929C7647-0211-45CB-AC32-858B9B104588}" srcOrd="1" destOrd="0" presId="urn:microsoft.com/office/officeart/2005/8/layout/orgChart1"/>
    <dgm:cxn modelId="{2981065A-26A1-4CE7-A43B-BE0429550031}" type="presParOf" srcId="{1A76D76E-467A-482F-8B99-4681814E30BD}" destId="{86733A92-9754-4D64-8AFD-C05F97EEA5B7}" srcOrd="2" destOrd="0" presId="urn:microsoft.com/office/officeart/2005/8/layout/orgChart1"/>
    <dgm:cxn modelId="{407C4176-4E63-4270-A6DF-5D49DD43F9A6}" type="presParOf" srcId="{1C335BF1-9EAD-4605-8BE8-FF77B97F6849}" destId="{2FF353B6-8EF1-4256-9275-95C55B7D8B76}" srcOrd="2" destOrd="0" presId="urn:microsoft.com/office/officeart/2005/8/layout/orgChart1"/>
    <dgm:cxn modelId="{F782E029-6887-4AAE-BC4E-E2368E1CBECB}" type="presParOf" srcId="{2FF353B6-8EF1-4256-9275-95C55B7D8B76}" destId="{E4326DBB-D498-494E-A486-CFF1F4E28EDA}" srcOrd="0" destOrd="0" presId="urn:microsoft.com/office/officeart/2005/8/layout/orgChart1"/>
    <dgm:cxn modelId="{C243A024-AD77-4450-A9C4-806234607933}" type="presParOf" srcId="{2FF353B6-8EF1-4256-9275-95C55B7D8B76}" destId="{C2254EA1-F5D5-4411-B653-7FCE9C2E58B7}" srcOrd="1" destOrd="0" presId="urn:microsoft.com/office/officeart/2005/8/layout/orgChart1"/>
    <dgm:cxn modelId="{85538A13-40B5-4601-841C-8AD0179C25C5}" type="presParOf" srcId="{C2254EA1-F5D5-4411-B653-7FCE9C2E58B7}" destId="{4E6A6482-FF57-40B4-B8FA-FA77000D489E}" srcOrd="0" destOrd="0" presId="urn:microsoft.com/office/officeart/2005/8/layout/orgChart1"/>
    <dgm:cxn modelId="{DC325041-6E8D-4B48-BBF1-D259559DC755}" type="presParOf" srcId="{4E6A6482-FF57-40B4-B8FA-FA77000D489E}" destId="{9E3A2353-A609-498F-90B8-66A9C8D5DE34}" srcOrd="0" destOrd="0" presId="urn:microsoft.com/office/officeart/2005/8/layout/orgChart1"/>
    <dgm:cxn modelId="{68442EA7-3F5D-468F-A652-F255A46902BF}" type="presParOf" srcId="{4E6A6482-FF57-40B4-B8FA-FA77000D489E}" destId="{25B8E097-56EE-4CC8-8171-C7BEA637D5BE}" srcOrd="1" destOrd="0" presId="urn:microsoft.com/office/officeart/2005/8/layout/orgChart1"/>
    <dgm:cxn modelId="{4B1BDE89-F42D-451E-9CB0-014549798096}" type="presParOf" srcId="{C2254EA1-F5D5-4411-B653-7FCE9C2E58B7}" destId="{73C0C9BE-7376-4A2F-BB37-2C69C5A7C164}" srcOrd="1" destOrd="0" presId="urn:microsoft.com/office/officeart/2005/8/layout/orgChart1"/>
    <dgm:cxn modelId="{1D05F8D8-83C9-4170-BE3F-284ECDA5A7E3}" type="presParOf" srcId="{C2254EA1-F5D5-4411-B653-7FCE9C2E58B7}" destId="{C13409BD-68BF-49DB-AEF0-C3D8443CA68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6DBB-D498-494E-A486-CFF1F4E28EDA}">
      <dsp:nvSpPr>
        <dsp:cNvPr id="0" name=""/>
        <dsp:cNvSpPr/>
      </dsp:nvSpPr>
      <dsp:spPr>
        <a:xfrm>
          <a:off x="2100400" y="336002"/>
          <a:ext cx="91440" cy="341567"/>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9B5C84-AF93-4512-BAF8-B78A19BF50EF}">
      <dsp:nvSpPr>
        <dsp:cNvPr id="0" name=""/>
        <dsp:cNvSpPr/>
      </dsp:nvSpPr>
      <dsp:spPr>
        <a:xfrm>
          <a:off x="2224087" y="336002"/>
          <a:ext cx="1319413" cy="683135"/>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873A6B-929C-4FD8-80D3-0DC6986AB362}">
      <dsp:nvSpPr>
        <dsp:cNvPr id="0" name=""/>
        <dsp:cNvSpPr/>
      </dsp:nvSpPr>
      <dsp:spPr>
        <a:xfrm>
          <a:off x="2098977" y="336002"/>
          <a:ext cx="125110" cy="683135"/>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54C913-A0D4-4B73-BB09-4BA6A0E6AAE1}">
      <dsp:nvSpPr>
        <dsp:cNvPr id="0" name=""/>
        <dsp:cNvSpPr/>
      </dsp:nvSpPr>
      <dsp:spPr>
        <a:xfrm>
          <a:off x="779563" y="336002"/>
          <a:ext cx="1444524" cy="683135"/>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2548766-23CA-40B5-96CF-4EEF56A0E757}">
      <dsp:nvSpPr>
        <dsp:cNvPr id="0" name=""/>
        <dsp:cNvSpPr/>
      </dsp:nvSpPr>
      <dsp:spPr>
        <a:xfrm>
          <a:off x="1603362" y="241"/>
          <a:ext cx="1241450" cy="3357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panose="020F0502020204030204"/>
              <a:ea typeface="+mn-ea"/>
              <a:cs typeface="+mn-cs"/>
            </a:rPr>
            <a:t>Head</a:t>
          </a:r>
        </a:p>
        <a:p>
          <a:pPr marL="0" lvl="0" indent="0" algn="ctr" defTabSz="400050">
            <a:lnSpc>
              <a:spcPct val="90000"/>
            </a:lnSpc>
            <a:spcBef>
              <a:spcPct val="0"/>
            </a:spcBef>
            <a:spcAft>
              <a:spcPct val="35000"/>
            </a:spcAft>
            <a:buNone/>
          </a:pPr>
          <a:r>
            <a:rPr lang="es-ES" sz="900" kern="1200" dirty="0">
              <a:solidFill>
                <a:sysClr val="window" lastClr="FFFFFF"/>
              </a:solidFill>
              <a:latin typeface="Calibri" panose="020F0502020204030204"/>
              <a:ea typeface="+mn-ea"/>
              <a:cs typeface="+mn-cs"/>
            </a:rPr>
            <a:t>Master </a:t>
          </a:r>
          <a:r>
            <a:rPr lang="es-ES" sz="900" kern="1200" dirty="0" err="1">
              <a:solidFill>
                <a:sysClr val="window" lastClr="FFFFFF"/>
              </a:solidFill>
              <a:latin typeface="Calibri" panose="020F0502020204030204"/>
              <a:ea typeface="+mn-ea"/>
              <a:cs typeface="+mn-cs"/>
            </a:rPr>
            <a:t>Craftsman</a:t>
          </a:r>
          <a:endParaRPr lang="es-ES" sz="900" kern="1200" dirty="0">
            <a:solidFill>
              <a:sysClr val="window" lastClr="FFFFFF"/>
            </a:solidFill>
            <a:latin typeface="Calibri" panose="020F0502020204030204"/>
            <a:ea typeface="+mn-ea"/>
            <a:cs typeface="+mn-cs"/>
          </a:endParaRPr>
        </a:p>
      </dsp:txBody>
      <dsp:txXfrm>
        <a:off x="1603362" y="241"/>
        <a:ext cx="1241450" cy="335761"/>
      </dsp:txXfrm>
    </dsp:sp>
    <dsp:sp modelId="{675BB6B6-D495-412A-8D2D-452D9F21D3B7}">
      <dsp:nvSpPr>
        <dsp:cNvPr id="0" name=""/>
        <dsp:cNvSpPr/>
      </dsp:nvSpPr>
      <dsp:spPr>
        <a:xfrm>
          <a:off x="161926" y="1019138"/>
          <a:ext cx="1235272"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Designer </a:t>
          </a:r>
        </a:p>
      </dsp:txBody>
      <dsp:txXfrm>
        <a:off x="161926" y="1019138"/>
        <a:ext cx="1235272" cy="371269"/>
      </dsp:txXfrm>
    </dsp:sp>
    <dsp:sp modelId="{C1B8E74E-B575-49D4-B541-602561EE9B33}">
      <dsp:nvSpPr>
        <dsp:cNvPr id="0" name=""/>
        <dsp:cNvSpPr/>
      </dsp:nvSpPr>
      <dsp:spPr>
        <a:xfrm>
          <a:off x="1553132" y="1019138"/>
          <a:ext cx="1091688"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Craftsman 1</a:t>
          </a:r>
        </a:p>
      </dsp:txBody>
      <dsp:txXfrm>
        <a:off x="1553132" y="1019138"/>
        <a:ext cx="1091688" cy="371269"/>
      </dsp:txXfrm>
    </dsp:sp>
    <dsp:sp modelId="{AA84D6D7-1560-402D-A514-FDA8C331B0D5}">
      <dsp:nvSpPr>
        <dsp:cNvPr id="0" name=""/>
        <dsp:cNvSpPr/>
      </dsp:nvSpPr>
      <dsp:spPr>
        <a:xfrm>
          <a:off x="2800754" y="1019138"/>
          <a:ext cx="14854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Craftsman 2</a:t>
          </a:r>
        </a:p>
      </dsp:txBody>
      <dsp:txXfrm>
        <a:off x="2800754" y="1019138"/>
        <a:ext cx="1485493" cy="371269"/>
      </dsp:txXfrm>
    </dsp:sp>
    <dsp:sp modelId="{9E3A2353-A609-498F-90B8-66A9C8D5DE34}">
      <dsp:nvSpPr>
        <dsp:cNvPr id="0" name=""/>
        <dsp:cNvSpPr/>
      </dsp:nvSpPr>
      <dsp:spPr>
        <a:xfrm>
          <a:off x="982027" y="491936"/>
          <a:ext cx="11640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Accounting and billing clerk</a:t>
          </a:r>
        </a:p>
      </dsp:txBody>
      <dsp:txXfrm>
        <a:off x="982027" y="491936"/>
        <a:ext cx="1164093" cy="3712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a:solidFill>
                  <a:srgbClr val="F24F4F"/>
                </a:solidFill>
                <a:latin typeface="Cambria" panose="02040503050406030204" pitchFamily="18" charset="0"/>
              </a:rPr>
              <a:t>La pianificazione operativa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it-IT" sz="1600" dirty="0"/>
              <a:t>L’esecuzione pratica della pianificazione funzionale segue un ciclo molto lineare che può essere così riassunto: </a:t>
            </a:r>
          </a:p>
          <a:p>
            <a:pPr marL="139700" lvl="0" indent="0" algn="l">
              <a:buNone/>
            </a:pPr>
            <a:r>
              <a:rPr lang="it-IT" sz="1600" dirty="0"/>
              <a:t>	Piano Commerciale – sulla base della domanda prevista e delle previsioni di mercato	Vendite e Ricavi – cosa, quanto e come produrre</a:t>
            </a:r>
          </a:p>
          <a:p>
            <a:pPr marL="139700" lvl="0" indent="0" algn="l">
              <a:buNone/>
            </a:pPr>
            <a:r>
              <a:rPr lang="it-IT" sz="1600" dirty="0"/>
              <a:t>	Fabbisogno di materiali e risorse – tools, equipaggiamenti, etc. </a:t>
            </a:r>
          </a:p>
          <a:p>
            <a:pPr marL="139700" lvl="0" indent="0" algn="l">
              <a:buNone/>
            </a:pPr>
            <a:r>
              <a:rPr lang="it-IT" sz="1600" dirty="0"/>
              <a:t>	HR – il personale e le qualifiche necessarie</a:t>
            </a:r>
          </a:p>
          <a:p>
            <a:pPr marL="139700" lvl="0" indent="0" algn="l">
              <a:buNone/>
            </a:pPr>
            <a:r>
              <a:rPr lang="it-IT" sz="1600" dirty="0"/>
              <a:t>	Piano finanziario – o per lo meno, uno strumento che riesca ad evidenziare con efficacia le movimentazioni e i flussi di cassa in base alle spese poste a bilancio </a:t>
            </a:r>
          </a:p>
          <a:p>
            <a:pPr marL="139700" lvl="0" indent="0" algn="l">
              <a:buNone/>
            </a:pPr>
            <a:r>
              <a:rPr lang="it-IT" sz="1600" dirty="0"/>
              <a:t>	Linea temporale e budgeting </a:t>
            </a:r>
          </a:p>
          <a:p>
            <a:pPr lvl="0" algn="l"/>
            <a:endParaRPr lang="en-US" sz="1600" dirty="0"/>
          </a:p>
        </p:txBody>
      </p:sp>
    </p:spTree>
    <p:extLst>
      <p:ext uri="{BB962C8B-B14F-4D97-AF65-F5344CB8AC3E}">
        <p14:creationId xmlns:p14="http://schemas.microsoft.com/office/powerpoint/2010/main" val="11282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Le attività primarie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448426" y="1066343"/>
            <a:ext cx="8222672" cy="3123651"/>
          </a:xfrm>
        </p:spPr>
        <p:txBody>
          <a:bodyPr/>
          <a:lstStyle/>
          <a:p>
            <a:pPr algn="l"/>
            <a:r>
              <a:rPr lang="it-IT" sz="1600" dirty="0"/>
              <a:t>Ciascun business, indipendentemente dalla sua grandezza e dal volume reale di affari, conta essenzialmente su 3 funzioni fondamentali: lo sviluppo e la ricerca, la produzione, la comunicazione. </a:t>
            </a:r>
          </a:p>
          <a:p>
            <a:pPr algn="l"/>
            <a:r>
              <a:rPr lang="it-IT" sz="1600" dirty="0"/>
              <a:t>Per ciò che concerne direttamente il settore artigianale, la funzione madre del vantaggio e del prestigio della piccola bottega sarà prima di tutto la cura, il design e la ricerca stilistica che il singolo artigiano ripone nel processo di produzione del singolo bene – segue immediatamente dopo la comunicazione che si fa di quel prodotto che, sapientemente, dovrà fare leva sui valori della tradizione e dell’esperienza locale.  </a:t>
            </a:r>
          </a:p>
          <a:p>
            <a:pPr algn="l"/>
            <a:r>
              <a:rPr lang="it-IT" sz="1600" dirty="0"/>
              <a:t>Queste sono funzioni cd. primarie, accanto, il titolare di una micro-impresa d’artigianato deve avere anche delle minime competenze in materia di finanza, ragioneria, logistica, customer care, HR e strategia. </a:t>
            </a:r>
          </a:p>
          <a:p>
            <a:pPr marL="139700" lvl="0" indent="0" algn="l">
              <a:buNone/>
            </a:pPr>
            <a:endParaRPr lang="en-US" sz="1600" dirty="0"/>
          </a:p>
        </p:txBody>
      </p:sp>
    </p:spTree>
    <p:extLst>
      <p:ext uri="{BB962C8B-B14F-4D97-AF65-F5344CB8AC3E}">
        <p14:creationId xmlns:p14="http://schemas.microsoft.com/office/powerpoint/2010/main" val="21909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Il coordinamento delle attività</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420434"/>
            <a:ext cx="8877071" cy="3123651"/>
          </a:xfrm>
        </p:spPr>
        <p:txBody>
          <a:bodyPr/>
          <a:lstStyle/>
          <a:p>
            <a:pPr algn="l"/>
            <a:r>
              <a:rPr lang="it-IT" sz="1600" dirty="0"/>
              <a:t>Le attività proprie di una piccola organizzazione artigiana sono portate avanti grazie l’esperienza, la cura e il know </a:t>
            </a:r>
            <a:r>
              <a:rPr lang="it-IT" sz="1600" dirty="0" err="1"/>
              <a:t>how</a:t>
            </a:r>
            <a:r>
              <a:rPr lang="it-IT" sz="1600" dirty="0"/>
              <a:t> del mastro artigiano. </a:t>
            </a:r>
          </a:p>
          <a:p>
            <a:pPr algn="l"/>
            <a:r>
              <a:rPr lang="it-IT" sz="1600" dirty="0"/>
              <a:t>Quelle che invece riflettono obiettivi trasversali o vengono delegati a qualcuno specificatamente dedicato a queste mansioni o vanno direttamente collocate in outsourcing (ad es. la funzione contabile, il marketing e la gestione dei contenuti digitali, nonché la gestione dei rapporti con i distributori/fornitori). </a:t>
            </a:r>
          </a:p>
          <a:p>
            <a:pPr algn="l"/>
            <a:r>
              <a:rPr lang="it-IT" sz="1600" dirty="0"/>
              <a:t>Il coordinamento di tutte le sfumature del business è essenziale affinché ciascun funzione comunica con l’altra senza intralciarla. </a:t>
            </a:r>
          </a:p>
          <a:p>
            <a:pPr marL="139700" lvl="0" indent="0" algn="l">
              <a:buNone/>
            </a:pPr>
            <a:endParaRPr lang="en-US" sz="1600" dirty="0"/>
          </a:p>
        </p:txBody>
      </p:sp>
    </p:spTree>
    <p:extLst>
      <p:ext uri="{BB962C8B-B14F-4D97-AF65-F5344CB8AC3E}">
        <p14:creationId xmlns:p14="http://schemas.microsoft.com/office/powerpoint/2010/main" val="2145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Organizzazione Aziendale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algn="l"/>
            <a:r>
              <a:rPr lang="it-IT" sz="1600" dirty="0"/>
              <a:t>Il design dell’organizzazione consiste nello stabilire e pianificare tasks, relazioni e gerarchie.</a:t>
            </a:r>
          </a:p>
          <a:p>
            <a:pPr algn="l"/>
            <a:r>
              <a:rPr lang="it-IT" sz="1600" dirty="0"/>
              <a:t>Lo strumento grafico attraverso cui tutto questo si manifesta è nominato organigramma: un riflesso dell’organizzazione in termini di aree e personale predisposto a quella specifica funzione.</a:t>
            </a:r>
          </a:p>
          <a:p>
            <a:pPr marL="139700" lvl="0" indent="0" algn="l">
              <a:buNone/>
            </a:pPr>
            <a:endParaRPr lang="en-US" sz="1600" dirty="0"/>
          </a:p>
        </p:txBody>
      </p:sp>
      <p:graphicFrame>
        <p:nvGraphicFramePr>
          <p:cNvPr id="10" name="Diagrama 9">
            <a:extLst>
              <a:ext uri="{FF2B5EF4-FFF2-40B4-BE49-F238E27FC236}">
                <a16:creationId xmlns:a16="http://schemas.microsoft.com/office/drawing/2014/main" id="{5F9A3C28-66A4-448C-B8AC-0C9B9DC90861}"/>
              </a:ext>
            </a:extLst>
          </p:cNvPr>
          <p:cNvGraphicFramePr/>
          <p:nvPr>
            <p:extLst>
              <p:ext uri="{D42A27DB-BD31-4B8C-83A1-F6EECF244321}">
                <p14:modId xmlns:p14="http://schemas.microsoft.com/office/powerpoint/2010/main" val="697631181"/>
              </p:ext>
            </p:extLst>
          </p:nvPr>
        </p:nvGraphicFramePr>
        <p:xfrm>
          <a:off x="2136937" y="2935037"/>
          <a:ext cx="4448175" cy="139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25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Management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733445" cy="3123651"/>
          </a:xfrm>
        </p:spPr>
        <p:txBody>
          <a:bodyPr/>
          <a:lstStyle/>
          <a:p>
            <a:pPr lvl="0" algn="l"/>
            <a:r>
              <a:rPr lang="it-IT" dirty="0"/>
              <a:t>In ciascuna organizzazione, le attività di management sono essenziali per assicurare il coordinamento tra attività ed obiettivi. </a:t>
            </a:r>
          </a:p>
          <a:p>
            <a:pPr lvl="0" algn="l"/>
            <a:r>
              <a:rPr lang="it-IT" dirty="0"/>
              <a:t>Considerando le sue dimensioni, la direzione di una microimpresa copre solitamente tutte le attività gestionali senza che esiste una vera e propria specializzazione del personale e delle funzioni. </a:t>
            </a:r>
          </a:p>
          <a:p>
            <a:pPr lvl="0" algn="l"/>
            <a:r>
              <a:rPr lang="it-IT" dirty="0"/>
              <a:t>Al di là dell’attività dell’organizzazione; la gestione, il management e il controllo hanno come obiettivo tipico: </a:t>
            </a:r>
          </a:p>
          <a:p>
            <a:pPr marL="139700" lvl="0" indent="0" algn="l">
              <a:buNone/>
            </a:pPr>
            <a:r>
              <a:rPr lang="it-IT" dirty="0"/>
              <a:t>- assicurarsi che i piani e gli obiettivi siano coerenti alle risorse</a:t>
            </a:r>
          </a:p>
          <a:p>
            <a:pPr marL="139700" lvl="0" indent="0" algn="l">
              <a:buNone/>
            </a:pPr>
            <a:r>
              <a:rPr lang="it-IT" dirty="0"/>
              <a:t>- assicurarsi la disponibilità delle risorse</a:t>
            </a:r>
          </a:p>
          <a:p>
            <a:pPr marL="139700" lvl="0" indent="0" algn="l">
              <a:buNone/>
            </a:pPr>
            <a:r>
              <a:rPr lang="it-IT" dirty="0"/>
              <a:t>- assicurarsi sul coinvolgimento e la performance del team</a:t>
            </a:r>
          </a:p>
          <a:p>
            <a:pPr marL="139700" lvl="0" indent="0" algn="l">
              <a:buNone/>
            </a:pPr>
            <a:r>
              <a:rPr lang="it-IT" dirty="0"/>
              <a:t>- assicurarsi che gli obiettivi di breve periodo siano allineati a quelli di medio-lungo</a:t>
            </a:r>
          </a:p>
          <a:p>
            <a:pPr lvl="0" algn="l"/>
            <a:endParaRPr lang="en-US" sz="1400" dirty="0"/>
          </a:p>
        </p:txBody>
      </p:sp>
    </p:spTree>
    <p:extLst>
      <p:ext uri="{BB962C8B-B14F-4D97-AF65-F5344CB8AC3E}">
        <p14:creationId xmlns:p14="http://schemas.microsoft.com/office/powerpoint/2010/main" val="29036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Controllo e Indicatori</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715126" y="1245416"/>
            <a:ext cx="7689272" cy="3123651"/>
          </a:xfrm>
        </p:spPr>
        <p:txBody>
          <a:bodyPr/>
          <a:lstStyle/>
          <a:p>
            <a:pPr lvl="0" algn="l"/>
            <a:r>
              <a:rPr lang="it-IT" sz="1300" dirty="0"/>
              <a:t>Il controllo è un’attività che attraversa orizzontalmente tutte le funzioni di un’organizzazione. In sostanza, si sintetizza nel monitoraggio dei risultati con il fine di assicurarsi della loro coerenza rispetto gli obiettivi. </a:t>
            </a:r>
          </a:p>
          <a:p>
            <a:pPr lvl="0" algn="l"/>
            <a:r>
              <a:rPr lang="it-IT" sz="1300" dirty="0"/>
              <a:t>È un processo circolare che si concatena nelle attività di: verifica, comparazione, valutazione ed (eventuale) correzione. </a:t>
            </a:r>
          </a:p>
          <a:p>
            <a:pPr lvl="0" algn="l"/>
            <a:r>
              <a:rPr lang="it-IT" sz="1300" dirty="0"/>
              <a:t>L’indicatore elementare assegnato alla funzione del controllo si definisce KPI (Key Performance </a:t>
            </a:r>
            <a:r>
              <a:rPr lang="it-IT" sz="1300" dirty="0" err="1"/>
              <a:t>Indicator</a:t>
            </a:r>
            <a:r>
              <a:rPr lang="it-IT" sz="1300" dirty="0"/>
              <a:t>) ed è una misura sintetica dei progressi (o perdite) registrate nei più importanti processi di business: vendite, liquidità, indebitamento, turnover dei prodotti, magazzino, costo della produzione, etc. </a:t>
            </a:r>
          </a:p>
          <a:p>
            <a:pPr lvl="0" algn="l"/>
            <a:r>
              <a:rPr lang="it-IT" sz="1300" dirty="0"/>
              <a:t>Chiaramente, nell’ottica di una microimpresa, il numero di KPI necessari è evidentemente ridotto rispetto quello di un’organizzazione di dimensioni ben maggiori. Al mastro artigiano basta avere una consapevolezza molto profonda del flow del lavoro, dal reperimento dei materiali fino al collocamento sul mercato, soprattutto in riferimento a quali siano i fattori critici di successo dell’intera filiera.</a:t>
            </a:r>
          </a:p>
          <a:p>
            <a:pPr lvl="0" algn="l"/>
            <a:endParaRPr lang="en-US" sz="1300" dirty="0"/>
          </a:p>
        </p:txBody>
      </p:sp>
    </p:spTree>
    <p:extLst>
      <p:ext uri="{BB962C8B-B14F-4D97-AF65-F5344CB8AC3E}">
        <p14:creationId xmlns:p14="http://schemas.microsoft.com/office/powerpoint/2010/main" val="134147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a:t>
            </a:r>
            <a:r>
              <a:rPr lang="en-GB"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n-US" sz="3200" b="0" dirty="0">
                <a:solidFill>
                  <a:srgbClr val="E06666"/>
                </a:solidFill>
                <a:latin typeface="Cambria"/>
                <a:ea typeface="Cambria"/>
                <a:cs typeface="Cambria"/>
                <a:sym typeface="Cambria"/>
              </a:rPr>
              <a:t>LA STRATEGIA PER LA MICRO-IMPRESA ARTIGIANALE</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es-ES" b="0" dirty="0">
                <a:solidFill>
                  <a:srgbClr val="F24F4F"/>
                </a:solidFill>
                <a:latin typeface="Cambria" panose="02040503050406030204" pitchFamily="18" charset="0"/>
              </a:rPr>
              <a:t>UNITÁ 1</a:t>
            </a:r>
            <a:br>
              <a:rPr lang="es-ES" b="0" dirty="0">
                <a:solidFill>
                  <a:srgbClr val="F24F4F"/>
                </a:solidFill>
                <a:latin typeface="Cambria" panose="02040503050406030204" pitchFamily="18" charset="0"/>
              </a:rPr>
            </a:br>
            <a:r>
              <a:rPr lang="en-US" b="0" dirty="0">
                <a:solidFill>
                  <a:srgbClr val="F24F4F"/>
                </a:solidFill>
                <a:latin typeface="Cambria" panose="02040503050406030204" pitchFamily="18" charset="0"/>
              </a:rPr>
              <a:t>BUSINESS MODEL, BUSINESS PLAN E ORGANIZZAZIONE AZIENDALE</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Obiettivi di apprendimento: </a:t>
            </a:r>
          </a:p>
        </p:txBody>
      </p:sp>
      <p:sp>
        <p:nvSpPr>
          <p:cNvPr id="3" name="2 Marcador de texto"/>
          <p:cNvSpPr>
            <a:spLocks noGrp="1"/>
          </p:cNvSpPr>
          <p:nvPr>
            <p:ph type="body" idx="1"/>
          </p:nvPr>
        </p:nvSpPr>
        <p:spPr>
          <a:xfrm>
            <a:off x="824345" y="1951041"/>
            <a:ext cx="7613073" cy="2212249"/>
          </a:xfrm>
        </p:spPr>
        <p:txBody>
          <a:bodyPr/>
          <a:lstStyle/>
          <a:p>
            <a:pPr lvl="0" algn="l"/>
            <a:r>
              <a:rPr lang="it-IT" sz="1600" dirty="0"/>
              <a:t>Impara a vendere la tua idea </a:t>
            </a:r>
          </a:p>
          <a:p>
            <a:pPr lvl="0" algn="l"/>
            <a:r>
              <a:rPr lang="it-IT" sz="1600" dirty="0"/>
              <a:t>Definisci l’equazione del valore del tuo business</a:t>
            </a:r>
          </a:p>
          <a:p>
            <a:pPr lvl="0" algn="l"/>
            <a:r>
              <a:rPr lang="it-IT" sz="1600" dirty="0"/>
              <a:t>Spiega perché qualcuno dovrebbe darti fiducia</a:t>
            </a:r>
          </a:p>
          <a:p>
            <a:pPr lvl="0" algn="l"/>
            <a:r>
              <a:rPr lang="it-IT" sz="1600" dirty="0"/>
              <a:t>Investi questa conoscenza nel mondo dell’artigianato</a:t>
            </a:r>
          </a:p>
          <a:p>
            <a:pPr lvl="0" algn="l"/>
            <a:r>
              <a:rPr lang="it-IT" sz="1600" dirty="0"/>
              <a:t>Nozioni di Business Model Canvas</a:t>
            </a:r>
          </a:p>
          <a:p>
            <a:pPr lvl="0" algn="l"/>
            <a:r>
              <a:rPr lang="it-IT" sz="1600" dirty="0"/>
              <a:t>Stilare una bozza di Business Plan e leggerne i contenuti</a:t>
            </a:r>
          </a:p>
          <a:p>
            <a:pPr lvl="0" algn="l"/>
            <a:r>
              <a:rPr lang="it-IT" sz="1600" dirty="0"/>
              <a:t>Disegnare (e interpretare) un organigramma</a:t>
            </a:r>
          </a:p>
          <a:p>
            <a:pPr lvl="0" algn="l"/>
            <a:r>
              <a:rPr lang="it-IT" sz="1600" dirty="0"/>
              <a:t>Le basi del </a:t>
            </a:r>
            <a:r>
              <a:rPr lang="it-IT" sz="1600" dirty="0" err="1"/>
              <a:t>decision</a:t>
            </a:r>
            <a:r>
              <a:rPr lang="it-IT" sz="1600" dirty="0"/>
              <a:t> making strategico </a:t>
            </a:r>
          </a:p>
          <a:p>
            <a:pPr lvl="0" algn="l"/>
            <a:endParaRPr lang="es-ES" sz="1600" dirty="0"/>
          </a:p>
          <a:p>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21714"/>
            <a:ext cx="7138200" cy="416680"/>
          </a:xfrm>
        </p:spPr>
        <p:txBody>
          <a:bodyPr/>
          <a:lstStyle/>
          <a:p>
            <a:r>
              <a:rPr lang="en-GB" sz="3200" dirty="0">
                <a:solidFill>
                  <a:srgbClr val="F24F4F"/>
                </a:solidFill>
                <a:latin typeface="Cambria" panose="02040503050406030204" pitchFamily="18" charset="0"/>
              </a:rPr>
              <a:t>Business model canvas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439032"/>
            <a:ext cx="7994072" cy="2433840"/>
          </a:xfrm>
        </p:spPr>
        <p:txBody>
          <a:bodyPr/>
          <a:lstStyle/>
          <a:p>
            <a:pPr algn="l"/>
            <a:r>
              <a:rPr lang="it-IT" sz="1600" dirty="0"/>
              <a:t>Ogni idea di successo parte da una semplice idea: l’offerta di valore proposta al mercato, in termini di prezzo, servizio e qualità. </a:t>
            </a:r>
          </a:p>
          <a:p>
            <a:pPr algn="l"/>
            <a:r>
              <a:rPr lang="it-IT" sz="1600" dirty="0"/>
              <a:t>Gli infiniti modi in cui si può spiegare questa offerta è ciò che distingue un modello di business dall’altro – nient’altro la logica che esiste dietro la creazione di valore per se e per il pubblico. Il Business Model Canvas è quello strumento che da una rappresentazione grafica di quella che è la logica di profitto di un’impresa. In maniera molto semplice ed intuitiva, il BMC connette e illustra le relazioni tra le tre dimensioni fondamentali di un’impresa: quella commerciale, quella produttiva e quella finanziaria. </a:t>
            </a:r>
          </a:p>
          <a:p>
            <a:pPr marL="139700" lvl="0" indent="0" algn="l">
              <a:buNone/>
            </a:pPr>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pPr algn="ctr"/>
            <a:r>
              <a:rPr lang="en-GB" sz="3200" b="1" dirty="0">
                <a:solidFill>
                  <a:srgbClr val="F24F4F"/>
                </a:solidFill>
                <a:latin typeface="Cambria" panose="02040503050406030204" pitchFamily="18" charset="0"/>
              </a:rPr>
              <a:t>Mercato e target</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182109"/>
            <a:ext cx="7551323" cy="2746788"/>
          </a:xfrm>
        </p:spPr>
        <p:txBody>
          <a:bodyPr/>
          <a:lstStyle/>
          <a:p>
            <a:pPr lvl="0" algn="l"/>
            <a:r>
              <a:rPr lang="it-IT" dirty="0"/>
              <a:t>Nel caso del microimprenditore-artigiano gran parte della sua funzione di valore è contenuta nel prodotto stesso da lui lavorato. L’originalità del manufatto, la creatività dietro il processo di lavorazione, l’attributo della tradizione, il sapere ereditario, etc. sono tutte quelle risorse intangibili di cui il piccolo artigiano dispone per competere con la produzione industriale di massa. </a:t>
            </a:r>
          </a:p>
          <a:p>
            <a:pPr lvl="0" algn="l"/>
            <a:r>
              <a:rPr lang="it-IT" dirty="0"/>
              <a:t>A dimensione globale, il bacino di domanda è praticamente illimitato, in questo oceano di opportunità esistono sicuramente altrettante numerose nicchie interessante al prodotto e alla lavorazione artigianale che possono potenzialmente costituire sbocchi molto profittevoli per la propria offerta. </a:t>
            </a:r>
          </a:p>
          <a:p>
            <a:pPr lvl="0" algn="l"/>
            <a:r>
              <a:rPr lang="it-IT" dirty="0"/>
              <a:t>Per il piccolo imprenditore artigianale è necessario non perdere mai il focus della propria attività: con il cuore nella tradizione e nella storia del luogo, ma con gli occhi e la mente già proiettato al bacino mondiale.</a:t>
            </a:r>
          </a:p>
          <a:p>
            <a:pPr lvl="0" algn="l"/>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3909" y="433560"/>
            <a:ext cx="8992513" cy="7736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dirty="0" err="1">
                <a:solidFill>
                  <a:srgbClr val="F24F4F"/>
                </a:solidFill>
                <a:latin typeface="Cambria" panose="02040503050406030204" pitchFamily="18" charset="0"/>
              </a:rPr>
              <a:t>Gli</a:t>
            </a:r>
            <a:r>
              <a:rPr lang="en-GB" b="1" dirty="0">
                <a:solidFill>
                  <a:srgbClr val="F24F4F"/>
                </a:solidFill>
                <a:latin typeface="Cambria" panose="02040503050406030204" pitchFamily="18" charset="0"/>
              </a:rPr>
              <a:t> </a:t>
            </a:r>
            <a:r>
              <a:rPr lang="en-GB" b="1" dirty="0" err="1">
                <a:solidFill>
                  <a:srgbClr val="F24F4F"/>
                </a:solidFill>
                <a:latin typeface="Cambria" panose="02040503050406030204" pitchFamily="18" charset="0"/>
              </a:rPr>
              <a:t>elementi</a:t>
            </a:r>
            <a:r>
              <a:rPr lang="en-GB" b="1" dirty="0">
                <a:solidFill>
                  <a:srgbClr val="F24F4F"/>
                </a:solidFill>
                <a:latin typeface="Cambria" panose="02040503050406030204" pitchFamily="18" charset="0"/>
              </a:rPr>
              <a:t> del business model canvas</a:t>
            </a:r>
            <a:endParaRPr lang="es-ES" b="1" dirty="0">
              <a:solidFill>
                <a:srgbClr val="F24F4F"/>
              </a:solidFill>
              <a:latin typeface="Cambria" panose="02040503050406030204" pitchFamily="18" charset="0"/>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158141" y="115967"/>
            <a:ext cx="1828688" cy="397966"/>
          </a:xfrm>
          <a:prstGeom prst="rect">
            <a:avLst/>
          </a:prstGeom>
          <a:noFill/>
          <a:ln>
            <a:noFill/>
          </a:ln>
        </p:spPr>
      </p:pic>
      <p:sp>
        <p:nvSpPr>
          <p:cNvPr id="23" name="3 CuadroTexto">
            <a:extLst>
              <a:ext uri="{FF2B5EF4-FFF2-40B4-BE49-F238E27FC236}">
                <a16:creationId xmlns:a16="http://schemas.microsoft.com/office/drawing/2014/main" id="{258AE2C4-8ECA-4F44-8C61-17854F8B68A2}"/>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grpSp>
        <p:nvGrpSpPr>
          <p:cNvPr id="27" name="Grupo 26">
            <a:extLst>
              <a:ext uri="{FF2B5EF4-FFF2-40B4-BE49-F238E27FC236}">
                <a16:creationId xmlns:a16="http://schemas.microsoft.com/office/drawing/2014/main" id="{19D90B24-BBBB-4404-8AF4-91BE36CEF123}"/>
              </a:ext>
            </a:extLst>
          </p:cNvPr>
          <p:cNvGrpSpPr/>
          <p:nvPr/>
        </p:nvGrpSpPr>
        <p:grpSpPr>
          <a:xfrm>
            <a:off x="784450" y="1001782"/>
            <a:ext cx="7950841" cy="3530743"/>
            <a:chOff x="555850" y="1012183"/>
            <a:chExt cx="8118756" cy="3641069"/>
          </a:xfrm>
        </p:grpSpPr>
        <p:grpSp>
          <p:nvGrpSpPr>
            <p:cNvPr id="22" name="Grupo 21">
              <a:extLst>
                <a:ext uri="{FF2B5EF4-FFF2-40B4-BE49-F238E27FC236}">
                  <a16:creationId xmlns:a16="http://schemas.microsoft.com/office/drawing/2014/main" id="{CFCC5E04-C9E6-4291-B55D-1A4BB2792CB2}"/>
                </a:ext>
              </a:extLst>
            </p:cNvPr>
            <p:cNvGrpSpPr/>
            <p:nvPr/>
          </p:nvGrpSpPr>
          <p:grpSpPr>
            <a:xfrm>
              <a:off x="555850" y="1333573"/>
              <a:ext cx="8032300" cy="3059967"/>
              <a:chOff x="574963" y="1384766"/>
              <a:chExt cx="8032300" cy="3059967"/>
            </a:xfrm>
          </p:grpSpPr>
          <p:sp>
            <p:nvSpPr>
              <p:cNvPr id="11" name="Rectángulo 10">
                <a:extLst>
                  <a:ext uri="{FF2B5EF4-FFF2-40B4-BE49-F238E27FC236}">
                    <a16:creationId xmlns:a16="http://schemas.microsoft.com/office/drawing/2014/main" id="{8D2858E5-2DAD-4210-8812-D880843125A1}"/>
                  </a:ext>
                </a:extLst>
              </p:cNvPr>
              <p:cNvSpPr/>
              <p:nvPr/>
            </p:nvSpPr>
            <p:spPr>
              <a:xfrm>
                <a:off x="574963" y="1384766"/>
                <a:ext cx="1524000" cy="22696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Partner Strategici</a:t>
                </a:r>
              </a:p>
            </p:txBody>
          </p:sp>
          <p:sp>
            <p:nvSpPr>
              <p:cNvPr id="12" name="Rectángulo 11">
                <a:extLst>
                  <a:ext uri="{FF2B5EF4-FFF2-40B4-BE49-F238E27FC236}">
                    <a16:creationId xmlns:a16="http://schemas.microsoft.com/office/drawing/2014/main" id="{D888B089-94C5-4F75-897F-F95005393597}"/>
                  </a:ext>
                </a:extLst>
              </p:cNvPr>
              <p:cNvSpPr/>
              <p:nvPr/>
            </p:nvSpPr>
            <p:spPr>
              <a:xfrm>
                <a:off x="7083263" y="1387874"/>
                <a:ext cx="1524000" cy="22696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Target, segmento e consumatori</a:t>
                </a:r>
              </a:p>
            </p:txBody>
          </p:sp>
          <p:sp>
            <p:nvSpPr>
              <p:cNvPr id="14" name="Rectángulo 13">
                <a:extLst>
                  <a:ext uri="{FF2B5EF4-FFF2-40B4-BE49-F238E27FC236}">
                    <a16:creationId xmlns:a16="http://schemas.microsoft.com/office/drawing/2014/main" id="{065EE000-011E-4360-9791-550E3A53B8B3}"/>
                  </a:ext>
                </a:extLst>
              </p:cNvPr>
              <p:cNvSpPr/>
              <p:nvPr/>
            </p:nvSpPr>
            <p:spPr>
              <a:xfrm>
                <a:off x="2098963" y="1394092"/>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Attività Strategiche</a:t>
                </a:r>
              </a:p>
            </p:txBody>
          </p:sp>
          <p:sp>
            <p:nvSpPr>
              <p:cNvPr id="15" name="Rectángulo 14">
                <a:extLst>
                  <a:ext uri="{FF2B5EF4-FFF2-40B4-BE49-F238E27FC236}">
                    <a16:creationId xmlns:a16="http://schemas.microsoft.com/office/drawing/2014/main" id="{DEA08FA5-0D08-4D5F-B0F6-47796082C7F6}"/>
                  </a:ext>
                </a:extLst>
              </p:cNvPr>
              <p:cNvSpPr/>
              <p:nvPr/>
            </p:nvSpPr>
            <p:spPr>
              <a:xfrm>
                <a:off x="2101465" y="2533094"/>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Risorse Strategiche</a:t>
                </a:r>
              </a:p>
            </p:txBody>
          </p:sp>
          <p:sp>
            <p:nvSpPr>
              <p:cNvPr id="16" name="Rectángulo 15">
                <a:extLst>
                  <a:ext uri="{FF2B5EF4-FFF2-40B4-BE49-F238E27FC236}">
                    <a16:creationId xmlns:a16="http://schemas.microsoft.com/office/drawing/2014/main" id="{02220660-F0FC-4C9C-91E7-B0F879E57325}"/>
                  </a:ext>
                </a:extLst>
              </p:cNvPr>
              <p:cNvSpPr/>
              <p:nvPr/>
            </p:nvSpPr>
            <p:spPr>
              <a:xfrm>
                <a:off x="5401345" y="2519602"/>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Distribuzione e Logistica</a:t>
                </a:r>
              </a:p>
            </p:txBody>
          </p:sp>
          <p:sp>
            <p:nvSpPr>
              <p:cNvPr id="17" name="Rectángulo 16">
                <a:extLst>
                  <a:ext uri="{FF2B5EF4-FFF2-40B4-BE49-F238E27FC236}">
                    <a16:creationId xmlns:a16="http://schemas.microsoft.com/office/drawing/2014/main" id="{59E321B4-02DA-4719-BF55-D23A17BF3606}"/>
                  </a:ext>
                </a:extLst>
              </p:cNvPr>
              <p:cNvSpPr/>
              <p:nvPr/>
            </p:nvSpPr>
            <p:spPr>
              <a:xfrm>
                <a:off x="5396341" y="1387875"/>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 Customer relationships</a:t>
                </a:r>
              </a:p>
            </p:txBody>
          </p:sp>
          <p:sp>
            <p:nvSpPr>
              <p:cNvPr id="18" name="Rectángulo 17">
                <a:extLst>
                  <a:ext uri="{FF2B5EF4-FFF2-40B4-BE49-F238E27FC236}">
                    <a16:creationId xmlns:a16="http://schemas.microsoft.com/office/drawing/2014/main" id="{470B7A57-F84C-4007-BEA7-A1377ED9D22D}"/>
                  </a:ext>
                </a:extLst>
              </p:cNvPr>
              <p:cNvSpPr/>
              <p:nvPr/>
            </p:nvSpPr>
            <p:spPr>
              <a:xfrm>
                <a:off x="574963" y="3671097"/>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rgbClr val="552579"/>
                    </a:solidFill>
                  </a:rPr>
                  <a:t>Struttura dei Costi</a:t>
                </a:r>
              </a:p>
            </p:txBody>
          </p:sp>
          <p:sp>
            <p:nvSpPr>
              <p:cNvPr id="19" name="Rectángulo 18">
                <a:extLst>
                  <a:ext uri="{FF2B5EF4-FFF2-40B4-BE49-F238E27FC236}">
                    <a16:creationId xmlns:a16="http://schemas.microsoft.com/office/drawing/2014/main" id="{A66A3751-3F1E-44EF-852B-FDF573984022}"/>
                  </a:ext>
                </a:extLst>
              </p:cNvPr>
              <p:cNvSpPr/>
              <p:nvPr/>
            </p:nvSpPr>
            <p:spPr>
              <a:xfrm>
                <a:off x="4963517" y="3664414"/>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rgbClr val="552579"/>
                    </a:solidFill>
                  </a:rPr>
                  <a:t>Ricavi</a:t>
                </a:r>
              </a:p>
            </p:txBody>
          </p:sp>
          <p:sp>
            <p:nvSpPr>
              <p:cNvPr id="20" name="Rectángulo 19">
                <a:extLst>
                  <a:ext uri="{FF2B5EF4-FFF2-40B4-BE49-F238E27FC236}">
                    <a16:creationId xmlns:a16="http://schemas.microsoft.com/office/drawing/2014/main" id="{A6321411-443F-4CE0-BCE5-4E0E4532A9B2}"/>
                  </a:ext>
                </a:extLst>
              </p:cNvPr>
              <p:cNvSpPr/>
              <p:nvPr/>
            </p:nvSpPr>
            <p:spPr>
              <a:xfrm>
                <a:off x="4218709" y="3654439"/>
                <a:ext cx="744808" cy="790294"/>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8000"/>
                    </a:solidFill>
                    <a:latin typeface="Arial Rounded MT Bold" panose="020F0704030504030204" pitchFamily="34" charset="0"/>
                  </a:rPr>
                  <a:t>Profit</a:t>
                </a:r>
                <a:r>
                  <a:rPr lang="es-ES" dirty="0">
                    <a:solidFill>
                      <a:srgbClr val="008000"/>
                    </a:solidFill>
                  </a:rPr>
                  <a:t> </a:t>
                </a:r>
              </a:p>
            </p:txBody>
          </p:sp>
          <p:sp>
            <p:nvSpPr>
              <p:cNvPr id="13" name="Rectángulo 12">
                <a:extLst>
                  <a:ext uri="{FF2B5EF4-FFF2-40B4-BE49-F238E27FC236}">
                    <a16:creationId xmlns:a16="http://schemas.microsoft.com/office/drawing/2014/main" id="{22AB9D27-AA2B-45A9-ADA6-E3E208DABD8C}"/>
                  </a:ext>
                </a:extLst>
              </p:cNvPr>
              <p:cNvSpPr/>
              <p:nvPr/>
            </p:nvSpPr>
            <p:spPr>
              <a:xfrm>
                <a:off x="3742656" y="1384766"/>
                <a:ext cx="1725146" cy="22797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rPr>
                  <a:t> Equazione del valore</a:t>
                </a:r>
              </a:p>
              <a:p>
                <a:pPr algn="ctr"/>
                <a:endParaRPr lang="es-ES" sz="900" dirty="0">
                  <a:solidFill>
                    <a:schemeClr val="bg1"/>
                  </a:solidFill>
                </a:endParaRPr>
              </a:p>
            </p:txBody>
          </p:sp>
        </p:grpSp>
        <p:sp>
          <p:nvSpPr>
            <p:cNvPr id="24" name="CuadroTexto 23">
              <a:extLst>
                <a:ext uri="{FF2B5EF4-FFF2-40B4-BE49-F238E27FC236}">
                  <a16:creationId xmlns:a16="http://schemas.microsoft.com/office/drawing/2014/main" id="{3D18D0CB-92A2-4782-BEA2-CDC6A2148153}"/>
                </a:ext>
              </a:extLst>
            </p:cNvPr>
            <p:cNvSpPr txBox="1"/>
            <p:nvPr/>
          </p:nvSpPr>
          <p:spPr>
            <a:xfrm>
              <a:off x="3068278" y="4335858"/>
              <a:ext cx="2770909" cy="317394"/>
            </a:xfrm>
            <a:prstGeom prst="rect">
              <a:avLst/>
            </a:prstGeom>
            <a:noFill/>
          </p:spPr>
          <p:txBody>
            <a:bodyPr wrap="square" rtlCol="0">
              <a:spAutoFit/>
            </a:bodyPr>
            <a:lstStyle/>
            <a:p>
              <a:pPr algn="ctr"/>
              <a:r>
                <a:rPr lang="es-ES" dirty="0"/>
                <a:t>Dimensione Finanziaria</a:t>
              </a:r>
            </a:p>
          </p:txBody>
        </p:sp>
        <p:sp>
          <p:nvSpPr>
            <p:cNvPr id="25" name="CuadroTexto 24">
              <a:extLst>
                <a:ext uri="{FF2B5EF4-FFF2-40B4-BE49-F238E27FC236}">
                  <a16:creationId xmlns:a16="http://schemas.microsoft.com/office/drawing/2014/main" id="{0B1D87AF-73F8-4157-8461-B68A2EB08D5B}"/>
                </a:ext>
              </a:extLst>
            </p:cNvPr>
            <p:cNvSpPr txBox="1"/>
            <p:nvPr/>
          </p:nvSpPr>
          <p:spPr>
            <a:xfrm>
              <a:off x="555850" y="1012183"/>
              <a:ext cx="2885325" cy="317394"/>
            </a:xfrm>
            <a:prstGeom prst="rect">
              <a:avLst/>
            </a:prstGeom>
            <a:noFill/>
          </p:spPr>
          <p:txBody>
            <a:bodyPr wrap="square" rtlCol="0">
              <a:spAutoFit/>
            </a:bodyPr>
            <a:lstStyle/>
            <a:p>
              <a:pPr algn="ctr"/>
              <a:r>
                <a:rPr lang="es-ES" dirty="0"/>
                <a:t>Dimensione operativa</a:t>
              </a:r>
            </a:p>
          </p:txBody>
        </p:sp>
        <p:sp>
          <p:nvSpPr>
            <p:cNvPr id="26" name="CuadroTexto 25">
              <a:extLst>
                <a:ext uri="{FF2B5EF4-FFF2-40B4-BE49-F238E27FC236}">
                  <a16:creationId xmlns:a16="http://schemas.microsoft.com/office/drawing/2014/main" id="{C30B3EB8-BE29-45EC-837A-556EDEA7D9BC}"/>
                </a:ext>
              </a:extLst>
            </p:cNvPr>
            <p:cNvSpPr txBox="1"/>
            <p:nvPr/>
          </p:nvSpPr>
          <p:spPr>
            <a:xfrm>
              <a:off x="5702826" y="1039184"/>
              <a:ext cx="2971780" cy="317394"/>
            </a:xfrm>
            <a:prstGeom prst="rect">
              <a:avLst/>
            </a:prstGeom>
            <a:noFill/>
          </p:spPr>
          <p:txBody>
            <a:bodyPr wrap="square" rtlCol="0">
              <a:spAutoFit/>
            </a:bodyPr>
            <a:lstStyle/>
            <a:p>
              <a:pPr algn="ctr"/>
              <a:r>
                <a:rPr lang="es-ES" dirty="0"/>
                <a:t>Dimensione commerciale</a:t>
              </a:r>
            </a:p>
          </p:txBody>
        </p:sp>
      </p:grpSp>
    </p:spTree>
    <p:extLst>
      <p:ext uri="{BB962C8B-B14F-4D97-AF65-F5344CB8AC3E}">
        <p14:creationId xmlns:p14="http://schemas.microsoft.com/office/powerpoint/2010/main" val="28637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La pianificazione del Business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358088"/>
            <a:ext cx="7848599" cy="2696214"/>
          </a:xfrm>
        </p:spPr>
        <p:txBody>
          <a:bodyPr/>
          <a:lstStyle/>
          <a:p>
            <a:pPr algn="l"/>
            <a:r>
              <a:rPr lang="it-IT" dirty="0"/>
              <a:t>Le eccellenze artigianali condividono tutte la piena e lucida consapevolezza del valore che esse hanno da offrire al mercato, riuscendo a competere al meglio con quella competizione industriale di massa che, altrimenti, le annienterebbe sui volumi di produzione. </a:t>
            </a:r>
          </a:p>
          <a:p>
            <a:pPr algn="l"/>
            <a:r>
              <a:rPr lang="it-IT" dirty="0"/>
              <a:t>Queste sono considerazioni frutto prima di tutto di un piano strategico molto elementare che parte dalla considerazione di fattori esterni e risorse interne. </a:t>
            </a:r>
          </a:p>
          <a:p>
            <a:pPr algn="l"/>
            <a:r>
              <a:rPr lang="it-IT" dirty="0"/>
              <a:t>Dal collocamento a sistema di queste considerazioni – se esatte, coerenti e seguite da un efficace piano di implementazione – ne deriva idealmente il vantaggio competitivo sulla concorrenza. </a:t>
            </a:r>
          </a:p>
          <a:p>
            <a:pPr algn="l"/>
            <a:r>
              <a:rPr lang="it-IT" dirty="0"/>
              <a:t>Sapere pianificare con cura tutti i passi da compiere è uno sforzo intellettuale imprescindibile per qualunque tipo di attività imprenditoriale, a prescindere dal settore e dal mercato. Funzioni e task devono essere coordinate non solo tra loro ma anche, e soprattutto, rispetto le risorse realisticamente collocabili su di loro. </a:t>
            </a:r>
          </a:p>
          <a:p>
            <a:pPr algn="l"/>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La pianificazione strategica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E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endParaRPr lang="it-IT" sz="1600" dirty="0"/>
          </a:p>
          <a:p>
            <a:pPr lvl="0" algn="l"/>
            <a:r>
              <a:rPr lang="it-IT" sz="1600" dirty="0"/>
              <a:t>L’oggetto: il contesto esterno e il contesto interno (dalle politiche macroeconomiche al sistema creditizio e tributario degli incentivi, dalla concorrenza di settore alla cultura aziendale, etc.)</a:t>
            </a:r>
          </a:p>
          <a:p>
            <a:pPr lvl="0" algn="l"/>
            <a:r>
              <a:rPr lang="it-IT" sz="1600" dirty="0"/>
              <a:t>Gli obiettivi: fissare I contenuti finanziari, commerciali e competitivi </a:t>
            </a:r>
          </a:p>
          <a:p>
            <a:pPr lvl="0" algn="l"/>
            <a:r>
              <a:rPr lang="it-IT" sz="1600" dirty="0"/>
              <a:t>Scremare tra “le migliori alternative possibili”</a:t>
            </a:r>
          </a:p>
          <a:p>
            <a:pPr lvl="0" algn="l"/>
            <a:r>
              <a:rPr lang="it-IT" sz="1600" dirty="0"/>
              <a:t>Sviluppare un piano operativo coerente ed allineato </a:t>
            </a:r>
          </a:p>
          <a:p>
            <a:pPr lvl="0" algn="l"/>
            <a:endParaRPr lang="es-ES" sz="1600" dirty="0"/>
          </a:p>
        </p:txBody>
      </p:sp>
    </p:spTree>
    <p:extLst>
      <p:ext uri="{BB962C8B-B14F-4D97-AF65-F5344CB8AC3E}">
        <p14:creationId xmlns:p14="http://schemas.microsoft.com/office/powerpoint/2010/main" val="33970353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1861</Words>
  <Application>Microsoft Office PowerPoint</Application>
  <PresentationFormat>Presentazione su schermo (16:9)</PresentationFormat>
  <Paragraphs>133</Paragraphs>
  <Slides>16</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 Rounded MT Bold</vt:lpstr>
      <vt:lpstr>Calibri</vt:lpstr>
      <vt:lpstr>Garamond</vt:lpstr>
      <vt:lpstr>EB Garamond</vt:lpstr>
      <vt:lpstr>EB Garamond Medium</vt:lpstr>
      <vt:lpstr>Cambria</vt:lpstr>
      <vt:lpstr>Century Gothic</vt:lpstr>
      <vt:lpstr>Arial</vt:lpstr>
      <vt:lpstr>Simple Light</vt:lpstr>
      <vt:lpstr> ARTCademy “Arts and Crafts Academy”</vt:lpstr>
      <vt:lpstr>Modulo 2  LA STRATEGIA PER LA MICRO-IMPRESA ARTIGIANALE</vt:lpstr>
      <vt:lpstr>UNITÁ 1 BUSINESS MODEL, BUSINESS PLAN E ORGANIZZAZIONE AZIENDALE</vt:lpstr>
      <vt:lpstr>Obiettivi di apprendimento: </vt:lpstr>
      <vt:lpstr>Business model canvas</vt:lpstr>
      <vt:lpstr>Mercato e target</vt:lpstr>
      <vt:lpstr>Presentazione standard di PowerPoint</vt:lpstr>
      <vt:lpstr>La pianificazione del Business</vt:lpstr>
      <vt:lpstr>La pianificazione strategica</vt:lpstr>
      <vt:lpstr>La pianificazione operativa</vt:lpstr>
      <vt:lpstr>Le attività primarie</vt:lpstr>
      <vt:lpstr>Il coordinamento delle attività</vt:lpstr>
      <vt:lpstr>Organizzazione Aziendale</vt:lpstr>
      <vt:lpstr>Management </vt:lpstr>
      <vt:lpstr>Controllo e Indicatori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riccardo di marco</cp:lastModifiedBy>
  <cp:revision>44</cp:revision>
  <dcterms:modified xsi:type="dcterms:W3CDTF">2020-02-24T08:38:49Z</dcterms:modified>
</cp:coreProperties>
</file>